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36BAEE3-C1FB-4D77-954A-8F0AA98964CA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22D3BB35-9463-4866-B121-7692D2D8CBD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dirty="0" smtClean="0"/>
              <a:t>Звуковые средства воздействия на аудиторию. Громкость, интонация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 smtClean="0"/>
              <a:t>Подготовила Попкова С. В., </a:t>
            </a:r>
          </a:p>
          <a:p>
            <a:pPr algn="r"/>
            <a:r>
              <a:rPr lang="ru-RU" dirty="0" smtClean="0"/>
              <a:t>5 к., 6 гр.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84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2564904"/>
            <a:ext cx="7452816" cy="356125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Кинесика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(</a:t>
            </a:r>
            <a:r>
              <a:rPr lang="ru-RU" dirty="0"/>
              <a:t>экспрессивно - выразительные движения, поза, жесты, мимика, походка, визуальный контакт, направление движения, длина </a:t>
            </a:r>
            <a:r>
              <a:rPr lang="ru-RU" dirty="0" smtClean="0"/>
              <a:t>паузы)</a:t>
            </a:r>
          </a:p>
          <a:p>
            <a:r>
              <a:rPr lang="ru-RU" dirty="0" smtClean="0"/>
              <a:t>Просодика</a:t>
            </a:r>
          </a:p>
          <a:p>
            <a:pPr marL="0" indent="0">
              <a:buNone/>
            </a:pPr>
            <a:r>
              <a:rPr lang="ru-RU" dirty="0"/>
              <a:t>(интонация, громкость голоса, тембр, пауза, вздох, смех, кашель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Таксемика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(рукопожатие, поцелуй, похлопывание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Проксимика</a:t>
            </a:r>
            <a:endParaRPr lang="ru-RU" dirty="0" smtClean="0"/>
          </a:p>
          <a:p>
            <a:pPr marL="0" indent="0">
              <a:buNone/>
            </a:pPr>
            <a:r>
              <a:rPr lang="ru-RU" b="1" dirty="0"/>
              <a:t>(</a:t>
            </a:r>
            <a:r>
              <a:rPr lang="ru-RU" dirty="0" smtClean="0"/>
              <a:t>ориентация </a:t>
            </a:r>
            <a:r>
              <a:rPr lang="ru-RU" dirty="0"/>
              <a:t>пространства, дистанция)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311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убежденность;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уверенность;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/>
              <a:t>п</a:t>
            </a:r>
            <a:r>
              <a:rPr lang="ru-RU" sz="2800" dirty="0" smtClean="0"/>
              <a:t>ризнак высокого статуса;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/>
              <a:t>р</a:t>
            </a:r>
            <a:r>
              <a:rPr lang="ru-RU" sz="2800" dirty="0" smtClean="0"/>
              <a:t>ешительность.</a:t>
            </a:r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Громкость голоса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9948" y="3366284"/>
            <a:ext cx="2169368" cy="21693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0032" y="2996952"/>
            <a:ext cx="234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60969" y="2729054"/>
            <a:ext cx="2808312" cy="729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+ Усиливает голос</a:t>
            </a:r>
            <a:endParaRPr lang="ru-RU" sz="2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570476" y="5373216"/>
            <a:ext cx="2808312" cy="7293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- </a:t>
            </a:r>
            <a:r>
              <a:rPr lang="ru-RU" sz="2400" dirty="0" smtClean="0"/>
              <a:t>Снижает степень воздействия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4904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0529122"/>
              </p:ext>
            </p:extLst>
          </p:nvPr>
        </p:nvGraphicFramePr>
        <p:xfrm>
          <a:off x="906237" y="2708920"/>
          <a:ext cx="7408862" cy="3383280"/>
        </p:xfrm>
        <a:graphic>
          <a:graphicData uri="http://schemas.openxmlformats.org/drawingml/2006/table">
            <a:tbl>
              <a:tblPr/>
              <a:tblGrid>
                <a:gridCol w="3704431"/>
                <a:gridCol w="3704431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1. Вопросительная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2. Восклицательная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3. Интонация удивления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4. Звательная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5. Утвердительная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6. Убедительная (поучительная)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7. Положительная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8. Просительная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9. </a:t>
                      </a:r>
                      <a:r>
                        <a:rPr lang="ru-RU" sz="2400" dirty="0" smtClean="0">
                          <a:effectLst/>
                        </a:rPr>
                        <a:t>Пригласительная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10. </a:t>
                      </a:r>
                      <a:r>
                        <a:rPr lang="ru-RU" sz="2400" dirty="0" smtClean="0">
                          <a:effectLst/>
                        </a:rPr>
                        <a:t>Увещевательная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11. </a:t>
                      </a:r>
                      <a:r>
                        <a:rPr lang="ru-RU" sz="2400" dirty="0" smtClean="0">
                          <a:effectLst/>
                        </a:rPr>
                        <a:t>Повелительная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12. </a:t>
                      </a:r>
                      <a:r>
                        <a:rPr lang="ru-RU" sz="2400" dirty="0" smtClean="0">
                          <a:effectLst/>
                        </a:rPr>
                        <a:t>Сопоставительная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13. </a:t>
                      </a:r>
                      <a:r>
                        <a:rPr lang="ru-RU" sz="2400" dirty="0" smtClean="0">
                          <a:effectLst/>
                        </a:rPr>
                        <a:t>Интонация </a:t>
                      </a:r>
                      <a:r>
                        <a:rPr lang="ru-RU" sz="2400" dirty="0">
                          <a:effectLst/>
                        </a:rPr>
                        <a:t>перерыва или связи</a:t>
                      </a: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14. </a:t>
                      </a:r>
                      <a:r>
                        <a:rPr lang="ru-RU" sz="2400" dirty="0" smtClean="0">
                          <a:effectLst/>
                        </a:rPr>
                        <a:t>Перечислительная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15. </a:t>
                      </a:r>
                      <a:r>
                        <a:rPr lang="ru-RU" sz="2400" dirty="0" smtClean="0">
                          <a:effectLst/>
                        </a:rPr>
                        <a:t>Повествовательная</a:t>
                      </a:r>
                      <a:endParaRPr lang="ru-RU" sz="2400" dirty="0">
                        <a:effectLst/>
                      </a:endParaRPr>
                    </a:p>
                    <a:p>
                      <a:pPr fontAlgn="t"/>
                      <a:r>
                        <a:rPr lang="ru-RU" sz="2400" dirty="0">
                          <a:effectLst/>
                        </a:rPr>
                        <a:t>16. </a:t>
                      </a:r>
                      <a:r>
                        <a:rPr lang="ru-RU" sz="2400" dirty="0" smtClean="0">
                          <a:effectLst/>
                        </a:rPr>
                        <a:t>Индифферентная</a:t>
                      </a:r>
                      <a:endParaRPr lang="ru-RU" sz="240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Интонация</a:t>
            </a:r>
            <a:endParaRPr lang="ru-RU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71538" y="3257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20072" y="6156012"/>
            <a:ext cx="3209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В. Н. </a:t>
            </a:r>
            <a:r>
              <a:rPr lang="ru-RU" dirty="0" err="1" smtClean="0"/>
              <a:t>Всеволодский-Гренгросс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55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800" dirty="0" smtClean="0"/>
              <a:t>Не должна быть однотонной;</a:t>
            </a:r>
          </a:p>
          <a:p>
            <a:pPr>
              <a:buFont typeface="Wingdings" pitchFamily="2" charset="2"/>
              <a:buChar char="ü"/>
            </a:pPr>
            <a:r>
              <a:rPr lang="ru-RU" sz="2800" dirty="0" smtClean="0"/>
              <a:t>Должна соответствовать содержанию.</a:t>
            </a:r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Интонация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28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Ударение</a:t>
            </a:r>
            <a:endParaRPr lang="ru-RU" dirty="0"/>
          </a:p>
        </p:txBody>
      </p:sp>
      <p:sp>
        <p:nvSpPr>
          <p:cNvPr id="9" name="Полилиния 8"/>
          <p:cNvSpPr/>
          <p:nvPr/>
        </p:nvSpPr>
        <p:spPr>
          <a:xfrm>
            <a:off x="3570631" y="2646398"/>
            <a:ext cx="4700683" cy="1039616"/>
          </a:xfrm>
          <a:custGeom>
            <a:avLst/>
            <a:gdLst>
              <a:gd name="connsiteX0" fmla="*/ 173273 w 1039615"/>
              <a:gd name="connsiteY0" fmla="*/ 0 h 4700682"/>
              <a:gd name="connsiteX1" fmla="*/ 866342 w 1039615"/>
              <a:gd name="connsiteY1" fmla="*/ 0 h 4700682"/>
              <a:gd name="connsiteX2" fmla="*/ 1039615 w 1039615"/>
              <a:gd name="connsiteY2" fmla="*/ 173273 h 4700682"/>
              <a:gd name="connsiteX3" fmla="*/ 1039615 w 1039615"/>
              <a:gd name="connsiteY3" fmla="*/ 4700682 h 4700682"/>
              <a:gd name="connsiteX4" fmla="*/ 1039615 w 1039615"/>
              <a:gd name="connsiteY4" fmla="*/ 4700682 h 4700682"/>
              <a:gd name="connsiteX5" fmla="*/ 0 w 1039615"/>
              <a:gd name="connsiteY5" fmla="*/ 4700682 h 4700682"/>
              <a:gd name="connsiteX6" fmla="*/ 0 w 1039615"/>
              <a:gd name="connsiteY6" fmla="*/ 4700682 h 4700682"/>
              <a:gd name="connsiteX7" fmla="*/ 0 w 1039615"/>
              <a:gd name="connsiteY7" fmla="*/ 173273 h 4700682"/>
              <a:gd name="connsiteX8" fmla="*/ 173273 w 1039615"/>
              <a:gd name="connsiteY8" fmla="*/ 0 h 470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9615" h="4700682">
                <a:moveTo>
                  <a:pt x="1039615" y="783466"/>
                </a:moveTo>
                <a:lnTo>
                  <a:pt x="1039615" y="3917216"/>
                </a:lnTo>
                <a:cubicBezTo>
                  <a:pt x="1039615" y="4349911"/>
                  <a:pt x="1022458" y="4700680"/>
                  <a:pt x="1001293" y="4700680"/>
                </a:cubicBezTo>
                <a:lnTo>
                  <a:pt x="0" y="4700680"/>
                </a:lnTo>
                <a:lnTo>
                  <a:pt x="0" y="4700680"/>
                </a:lnTo>
                <a:lnTo>
                  <a:pt x="0" y="2"/>
                </a:lnTo>
                <a:lnTo>
                  <a:pt x="0" y="2"/>
                </a:lnTo>
                <a:lnTo>
                  <a:pt x="1001293" y="2"/>
                </a:lnTo>
                <a:cubicBezTo>
                  <a:pt x="1022458" y="2"/>
                  <a:pt x="1039615" y="350771"/>
                  <a:pt x="1039615" y="783466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4565" rIns="138380" bIns="94566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300" b="0" i="0" kern="1200" dirty="0" smtClean="0"/>
              <a:t>Выделение  одного из ключевых слов во фразе</a:t>
            </a:r>
            <a:endParaRPr lang="ru-RU" sz="2300" kern="1200" dirty="0"/>
          </a:p>
        </p:txBody>
      </p:sp>
      <p:sp>
        <p:nvSpPr>
          <p:cNvPr id="10" name="Полилиния 9"/>
          <p:cNvSpPr/>
          <p:nvPr/>
        </p:nvSpPr>
        <p:spPr>
          <a:xfrm>
            <a:off x="926498" y="2514483"/>
            <a:ext cx="2644133" cy="1299519"/>
          </a:xfrm>
          <a:custGeom>
            <a:avLst/>
            <a:gdLst>
              <a:gd name="connsiteX0" fmla="*/ 0 w 2644133"/>
              <a:gd name="connsiteY0" fmla="*/ 216591 h 1299519"/>
              <a:gd name="connsiteX1" fmla="*/ 216591 w 2644133"/>
              <a:gd name="connsiteY1" fmla="*/ 0 h 1299519"/>
              <a:gd name="connsiteX2" fmla="*/ 2427542 w 2644133"/>
              <a:gd name="connsiteY2" fmla="*/ 0 h 1299519"/>
              <a:gd name="connsiteX3" fmla="*/ 2644133 w 2644133"/>
              <a:gd name="connsiteY3" fmla="*/ 216591 h 1299519"/>
              <a:gd name="connsiteX4" fmla="*/ 2644133 w 2644133"/>
              <a:gd name="connsiteY4" fmla="*/ 1082928 h 1299519"/>
              <a:gd name="connsiteX5" fmla="*/ 2427542 w 2644133"/>
              <a:gd name="connsiteY5" fmla="*/ 1299519 h 1299519"/>
              <a:gd name="connsiteX6" fmla="*/ 216591 w 2644133"/>
              <a:gd name="connsiteY6" fmla="*/ 1299519 h 1299519"/>
              <a:gd name="connsiteX7" fmla="*/ 0 w 2644133"/>
              <a:gd name="connsiteY7" fmla="*/ 1082928 h 1299519"/>
              <a:gd name="connsiteX8" fmla="*/ 0 w 2644133"/>
              <a:gd name="connsiteY8" fmla="*/ 216591 h 129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4133" h="1299519">
                <a:moveTo>
                  <a:pt x="0" y="216591"/>
                </a:moveTo>
                <a:cubicBezTo>
                  <a:pt x="0" y="96971"/>
                  <a:pt x="96971" y="0"/>
                  <a:pt x="216591" y="0"/>
                </a:cubicBezTo>
                <a:lnTo>
                  <a:pt x="2427542" y="0"/>
                </a:lnTo>
                <a:cubicBezTo>
                  <a:pt x="2547162" y="0"/>
                  <a:pt x="2644133" y="96971"/>
                  <a:pt x="2644133" y="216591"/>
                </a:cubicBezTo>
                <a:lnTo>
                  <a:pt x="2644133" y="1082928"/>
                </a:lnTo>
                <a:cubicBezTo>
                  <a:pt x="2644133" y="1202548"/>
                  <a:pt x="2547162" y="1299519"/>
                  <a:pt x="2427542" y="1299519"/>
                </a:cubicBezTo>
                <a:lnTo>
                  <a:pt x="216591" y="1299519"/>
                </a:lnTo>
                <a:cubicBezTo>
                  <a:pt x="96971" y="1299519"/>
                  <a:pt x="0" y="1202548"/>
                  <a:pt x="0" y="1082928"/>
                </a:cubicBezTo>
                <a:lnTo>
                  <a:pt x="0" y="2165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307" tIns="114872" rIns="166307" bIns="114872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700" kern="1200" dirty="0" smtClean="0"/>
              <a:t>Логическое</a:t>
            </a:r>
            <a:endParaRPr lang="ru-RU" sz="2700" kern="1200" dirty="0"/>
          </a:p>
        </p:txBody>
      </p:sp>
      <p:sp>
        <p:nvSpPr>
          <p:cNvPr id="11" name="Полилиния 10"/>
          <p:cNvSpPr/>
          <p:nvPr/>
        </p:nvSpPr>
        <p:spPr>
          <a:xfrm>
            <a:off x="3570631" y="4010893"/>
            <a:ext cx="4700683" cy="1039616"/>
          </a:xfrm>
          <a:custGeom>
            <a:avLst/>
            <a:gdLst>
              <a:gd name="connsiteX0" fmla="*/ 173273 w 1039615"/>
              <a:gd name="connsiteY0" fmla="*/ 0 h 4700682"/>
              <a:gd name="connsiteX1" fmla="*/ 866342 w 1039615"/>
              <a:gd name="connsiteY1" fmla="*/ 0 h 4700682"/>
              <a:gd name="connsiteX2" fmla="*/ 1039615 w 1039615"/>
              <a:gd name="connsiteY2" fmla="*/ 173273 h 4700682"/>
              <a:gd name="connsiteX3" fmla="*/ 1039615 w 1039615"/>
              <a:gd name="connsiteY3" fmla="*/ 4700682 h 4700682"/>
              <a:gd name="connsiteX4" fmla="*/ 1039615 w 1039615"/>
              <a:gd name="connsiteY4" fmla="*/ 4700682 h 4700682"/>
              <a:gd name="connsiteX5" fmla="*/ 0 w 1039615"/>
              <a:gd name="connsiteY5" fmla="*/ 4700682 h 4700682"/>
              <a:gd name="connsiteX6" fmla="*/ 0 w 1039615"/>
              <a:gd name="connsiteY6" fmla="*/ 4700682 h 4700682"/>
              <a:gd name="connsiteX7" fmla="*/ 0 w 1039615"/>
              <a:gd name="connsiteY7" fmla="*/ 173273 h 4700682"/>
              <a:gd name="connsiteX8" fmla="*/ 173273 w 1039615"/>
              <a:gd name="connsiteY8" fmla="*/ 0 h 470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9615" h="4700682">
                <a:moveTo>
                  <a:pt x="1039615" y="783466"/>
                </a:moveTo>
                <a:lnTo>
                  <a:pt x="1039615" y="3917216"/>
                </a:lnTo>
                <a:cubicBezTo>
                  <a:pt x="1039615" y="4349911"/>
                  <a:pt x="1022458" y="4700680"/>
                  <a:pt x="1001293" y="4700680"/>
                </a:cubicBezTo>
                <a:lnTo>
                  <a:pt x="0" y="4700680"/>
                </a:lnTo>
                <a:lnTo>
                  <a:pt x="0" y="4700680"/>
                </a:lnTo>
                <a:lnTo>
                  <a:pt x="0" y="2"/>
                </a:lnTo>
                <a:lnTo>
                  <a:pt x="0" y="2"/>
                </a:lnTo>
                <a:lnTo>
                  <a:pt x="1001293" y="2"/>
                </a:lnTo>
                <a:cubicBezTo>
                  <a:pt x="1022458" y="2"/>
                  <a:pt x="1039615" y="350771"/>
                  <a:pt x="1039615" y="783466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4565" rIns="138380" bIns="94566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300" b="0" i="0" kern="1200" dirty="0" smtClean="0"/>
              <a:t>удлинение ударного гласного или первого согласного в корне</a:t>
            </a:r>
            <a:endParaRPr lang="ru-RU" sz="2300" kern="1200" dirty="0"/>
          </a:p>
        </p:txBody>
      </p:sp>
      <p:sp>
        <p:nvSpPr>
          <p:cNvPr id="12" name="Полилиния 11"/>
          <p:cNvSpPr/>
          <p:nvPr/>
        </p:nvSpPr>
        <p:spPr>
          <a:xfrm>
            <a:off x="926498" y="3880941"/>
            <a:ext cx="2644133" cy="1299519"/>
          </a:xfrm>
          <a:custGeom>
            <a:avLst/>
            <a:gdLst>
              <a:gd name="connsiteX0" fmla="*/ 0 w 2644133"/>
              <a:gd name="connsiteY0" fmla="*/ 216591 h 1299519"/>
              <a:gd name="connsiteX1" fmla="*/ 216591 w 2644133"/>
              <a:gd name="connsiteY1" fmla="*/ 0 h 1299519"/>
              <a:gd name="connsiteX2" fmla="*/ 2427542 w 2644133"/>
              <a:gd name="connsiteY2" fmla="*/ 0 h 1299519"/>
              <a:gd name="connsiteX3" fmla="*/ 2644133 w 2644133"/>
              <a:gd name="connsiteY3" fmla="*/ 216591 h 1299519"/>
              <a:gd name="connsiteX4" fmla="*/ 2644133 w 2644133"/>
              <a:gd name="connsiteY4" fmla="*/ 1082928 h 1299519"/>
              <a:gd name="connsiteX5" fmla="*/ 2427542 w 2644133"/>
              <a:gd name="connsiteY5" fmla="*/ 1299519 h 1299519"/>
              <a:gd name="connsiteX6" fmla="*/ 216591 w 2644133"/>
              <a:gd name="connsiteY6" fmla="*/ 1299519 h 1299519"/>
              <a:gd name="connsiteX7" fmla="*/ 0 w 2644133"/>
              <a:gd name="connsiteY7" fmla="*/ 1082928 h 1299519"/>
              <a:gd name="connsiteX8" fmla="*/ 0 w 2644133"/>
              <a:gd name="connsiteY8" fmla="*/ 216591 h 129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4133" h="1299519">
                <a:moveTo>
                  <a:pt x="0" y="216591"/>
                </a:moveTo>
                <a:cubicBezTo>
                  <a:pt x="0" y="96971"/>
                  <a:pt x="96971" y="0"/>
                  <a:pt x="216591" y="0"/>
                </a:cubicBezTo>
                <a:lnTo>
                  <a:pt x="2427542" y="0"/>
                </a:lnTo>
                <a:cubicBezTo>
                  <a:pt x="2547162" y="0"/>
                  <a:pt x="2644133" y="96971"/>
                  <a:pt x="2644133" y="216591"/>
                </a:cubicBezTo>
                <a:lnTo>
                  <a:pt x="2644133" y="1082928"/>
                </a:lnTo>
                <a:cubicBezTo>
                  <a:pt x="2644133" y="1202548"/>
                  <a:pt x="2547162" y="1299519"/>
                  <a:pt x="2427542" y="1299519"/>
                </a:cubicBezTo>
                <a:lnTo>
                  <a:pt x="216591" y="1299519"/>
                </a:lnTo>
                <a:cubicBezTo>
                  <a:pt x="96971" y="1299519"/>
                  <a:pt x="0" y="1202548"/>
                  <a:pt x="0" y="1082928"/>
                </a:cubicBezTo>
                <a:lnTo>
                  <a:pt x="0" y="2165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307" tIns="114872" rIns="166307" bIns="114872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700" kern="1200" dirty="0" smtClean="0"/>
              <a:t>Эмфатическое</a:t>
            </a:r>
            <a:endParaRPr lang="ru-RU" sz="2700" kern="1200" dirty="0"/>
          </a:p>
        </p:txBody>
      </p:sp>
      <p:sp>
        <p:nvSpPr>
          <p:cNvPr id="13" name="Полилиния 12"/>
          <p:cNvSpPr/>
          <p:nvPr/>
        </p:nvSpPr>
        <p:spPr>
          <a:xfrm>
            <a:off x="3570631" y="5375388"/>
            <a:ext cx="4700683" cy="1039616"/>
          </a:xfrm>
          <a:custGeom>
            <a:avLst/>
            <a:gdLst>
              <a:gd name="connsiteX0" fmla="*/ 173273 w 1039615"/>
              <a:gd name="connsiteY0" fmla="*/ 0 h 4700682"/>
              <a:gd name="connsiteX1" fmla="*/ 866342 w 1039615"/>
              <a:gd name="connsiteY1" fmla="*/ 0 h 4700682"/>
              <a:gd name="connsiteX2" fmla="*/ 1039615 w 1039615"/>
              <a:gd name="connsiteY2" fmla="*/ 173273 h 4700682"/>
              <a:gd name="connsiteX3" fmla="*/ 1039615 w 1039615"/>
              <a:gd name="connsiteY3" fmla="*/ 4700682 h 4700682"/>
              <a:gd name="connsiteX4" fmla="*/ 1039615 w 1039615"/>
              <a:gd name="connsiteY4" fmla="*/ 4700682 h 4700682"/>
              <a:gd name="connsiteX5" fmla="*/ 0 w 1039615"/>
              <a:gd name="connsiteY5" fmla="*/ 4700682 h 4700682"/>
              <a:gd name="connsiteX6" fmla="*/ 0 w 1039615"/>
              <a:gd name="connsiteY6" fmla="*/ 4700682 h 4700682"/>
              <a:gd name="connsiteX7" fmla="*/ 0 w 1039615"/>
              <a:gd name="connsiteY7" fmla="*/ 173273 h 4700682"/>
              <a:gd name="connsiteX8" fmla="*/ 173273 w 1039615"/>
              <a:gd name="connsiteY8" fmla="*/ 0 h 4700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39615" h="4700682">
                <a:moveTo>
                  <a:pt x="1039615" y="783466"/>
                </a:moveTo>
                <a:lnTo>
                  <a:pt x="1039615" y="3917216"/>
                </a:lnTo>
                <a:cubicBezTo>
                  <a:pt x="1039615" y="4349911"/>
                  <a:pt x="1022458" y="4700680"/>
                  <a:pt x="1001293" y="4700680"/>
                </a:cubicBezTo>
                <a:lnTo>
                  <a:pt x="0" y="4700680"/>
                </a:lnTo>
                <a:lnTo>
                  <a:pt x="0" y="4700680"/>
                </a:lnTo>
                <a:lnTo>
                  <a:pt x="0" y="2"/>
                </a:lnTo>
                <a:lnTo>
                  <a:pt x="0" y="2"/>
                </a:lnTo>
                <a:lnTo>
                  <a:pt x="1001293" y="2"/>
                </a:lnTo>
                <a:cubicBezTo>
                  <a:pt x="1022458" y="2"/>
                  <a:pt x="1039615" y="350771"/>
                  <a:pt x="1039615" y="783466"/>
                </a:cubicBezTo>
                <a:close/>
              </a:path>
            </a:pathLst>
          </a:custGeom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87631" tIns="94565" rIns="138380" bIns="94566" numCol="1" spcCol="1270" anchor="ctr" anchorCtr="0">
            <a:noAutofit/>
          </a:bodyPr>
          <a:lstStyle/>
          <a:p>
            <a:pPr marL="228600" lvl="1" indent="-228600" algn="l" defTabSz="10223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ru-RU" sz="2300" b="0" i="0" kern="1200" dirty="0" smtClean="0"/>
              <a:t>интонационная передача кульминации периода</a:t>
            </a:r>
            <a:endParaRPr lang="ru-RU" sz="2300" kern="1200" dirty="0"/>
          </a:p>
        </p:txBody>
      </p:sp>
      <p:sp>
        <p:nvSpPr>
          <p:cNvPr id="14" name="Полилиния 13"/>
          <p:cNvSpPr/>
          <p:nvPr/>
        </p:nvSpPr>
        <p:spPr>
          <a:xfrm>
            <a:off x="926498" y="5245436"/>
            <a:ext cx="2644133" cy="1299519"/>
          </a:xfrm>
          <a:custGeom>
            <a:avLst/>
            <a:gdLst>
              <a:gd name="connsiteX0" fmla="*/ 0 w 2644133"/>
              <a:gd name="connsiteY0" fmla="*/ 216591 h 1299519"/>
              <a:gd name="connsiteX1" fmla="*/ 216591 w 2644133"/>
              <a:gd name="connsiteY1" fmla="*/ 0 h 1299519"/>
              <a:gd name="connsiteX2" fmla="*/ 2427542 w 2644133"/>
              <a:gd name="connsiteY2" fmla="*/ 0 h 1299519"/>
              <a:gd name="connsiteX3" fmla="*/ 2644133 w 2644133"/>
              <a:gd name="connsiteY3" fmla="*/ 216591 h 1299519"/>
              <a:gd name="connsiteX4" fmla="*/ 2644133 w 2644133"/>
              <a:gd name="connsiteY4" fmla="*/ 1082928 h 1299519"/>
              <a:gd name="connsiteX5" fmla="*/ 2427542 w 2644133"/>
              <a:gd name="connsiteY5" fmla="*/ 1299519 h 1299519"/>
              <a:gd name="connsiteX6" fmla="*/ 216591 w 2644133"/>
              <a:gd name="connsiteY6" fmla="*/ 1299519 h 1299519"/>
              <a:gd name="connsiteX7" fmla="*/ 0 w 2644133"/>
              <a:gd name="connsiteY7" fmla="*/ 1082928 h 1299519"/>
              <a:gd name="connsiteX8" fmla="*/ 0 w 2644133"/>
              <a:gd name="connsiteY8" fmla="*/ 216591 h 1299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44133" h="1299519">
                <a:moveTo>
                  <a:pt x="0" y="216591"/>
                </a:moveTo>
                <a:cubicBezTo>
                  <a:pt x="0" y="96971"/>
                  <a:pt x="96971" y="0"/>
                  <a:pt x="216591" y="0"/>
                </a:cubicBezTo>
                <a:lnTo>
                  <a:pt x="2427542" y="0"/>
                </a:lnTo>
                <a:cubicBezTo>
                  <a:pt x="2547162" y="0"/>
                  <a:pt x="2644133" y="96971"/>
                  <a:pt x="2644133" y="216591"/>
                </a:cubicBezTo>
                <a:lnTo>
                  <a:pt x="2644133" y="1082928"/>
                </a:lnTo>
                <a:cubicBezTo>
                  <a:pt x="2644133" y="1202548"/>
                  <a:pt x="2547162" y="1299519"/>
                  <a:pt x="2427542" y="1299519"/>
                </a:cubicBezTo>
                <a:lnTo>
                  <a:pt x="216591" y="1299519"/>
                </a:lnTo>
                <a:cubicBezTo>
                  <a:pt x="96971" y="1299519"/>
                  <a:pt x="0" y="1202548"/>
                  <a:pt x="0" y="1082928"/>
                </a:cubicBezTo>
                <a:lnTo>
                  <a:pt x="0" y="21659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66307" tIns="114872" rIns="166307" bIns="114872" numCol="1" spcCol="1270" anchor="ctr" anchorCtr="0">
            <a:noAutofit/>
          </a:bodyPr>
          <a:lstStyle/>
          <a:p>
            <a:pPr lvl="0" algn="ctr" defTabSz="12001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700" kern="1200" dirty="0" smtClean="0"/>
              <a:t>Риторическое</a:t>
            </a:r>
            <a:endParaRPr lang="ru-RU" sz="2700" kern="1200" dirty="0"/>
          </a:p>
        </p:txBody>
      </p:sp>
    </p:spTree>
    <p:extLst>
      <p:ext uri="{BB962C8B-B14F-4D97-AF65-F5344CB8AC3E}">
        <p14:creationId xmlns:p14="http://schemas.microsoft.com/office/powerpoint/2010/main" val="114641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800" dirty="0"/>
              <a:t>П</a:t>
            </a:r>
            <a:r>
              <a:rPr lang="en-US" sz="800" dirty="0" err="1"/>
              <a:t>резентации</a:t>
            </a:r>
            <a:r>
              <a:rPr lang="en-US" sz="800" dirty="0"/>
              <a:t> </a:t>
            </a:r>
            <a:r>
              <a:rPr lang="en-US" sz="800" dirty="0" err="1"/>
              <a:t>сделаны</a:t>
            </a:r>
            <a:r>
              <a:rPr lang="en-US" sz="800" dirty="0"/>
              <a:t> </a:t>
            </a:r>
            <a:r>
              <a:rPr lang="en-US" sz="800" dirty="0" err="1"/>
              <a:t>по</a:t>
            </a:r>
            <a:r>
              <a:rPr lang="en-US" sz="800" dirty="0"/>
              <a:t> </a:t>
            </a:r>
            <a:r>
              <a:rPr lang="en-US" sz="800" dirty="0" err="1"/>
              <a:t>материалам</a:t>
            </a:r>
            <a:r>
              <a:rPr lang="en-US" sz="800" dirty="0"/>
              <a:t> </a:t>
            </a:r>
            <a:r>
              <a:rPr lang="en-US" sz="800" dirty="0" err="1"/>
              <a:t>интернета</a:t>
            </a: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6093296"/>
            <a:ext cx="2988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Или начнем сначала?</a:t>
            </a:r>
            <a:endParaRPr lang="ru-RU" sz="2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377" y="2228663"/>
            <a:ext cx="3692522" cy="369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82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Другая 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568C11"/>
      </a:accent1>
      <a:accent2>
        <a:srgbClr val="CAF297"/>
      </a:accent2>
      <a:accent3>
        <a:srgbClr val="A7EA52"/>
      </a:accent3>
      <a:accent4>
        <a:srgbClr val="DEF5EF"/>
      </a:accent4>
      <a:accent5>
        <a:srgbClr val="CAF297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187</TotalTime>
  <Words>196</Words>
  <Application>Microsoft Office PowerPoint</Application>
  <PresentationFormat>Экран (4:3)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Звуковые средства воздействия на аудиторию. Громкость, интонация</vt:lpstr>
      <vt:lpstr>Презентация PowerPoint</vt:lpstr>
      <vt:lpstr>Громкость голоса</vt:lpstr>
      <vt:lpstr>Интонация</vt:lpstr>
      <vt:lpstr>Интонация</vt:lpstr>
      <vt:lpstr>Ударение</vt:lpstr>
      <vt:lpstr>Презентации сделаны по материалам интернета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Звуковые средства воздействия на аудиторию</dc:title>
  <dc:creator>USER</dc:creator>
  <cp:lastModifiedBy>Admin</cp:lastModifiedBy>
  <cp:revision>13</cp:revision>
  <dcterms:created xsi:type="dcterms:W3CDTF">2017-03-07T05:59:52Z</dcterms:created>
  <dcterms:modified xsi:type="dcterms:W3CDTF">2018-03-03T07:22:07Z</dcterms:modified>
</cp:coreProperties>
</file>